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3" r:id="rId3"/>
    <p:sldId id="284" r:id="rId4"/>
    <p:sldId id="285" r:id="rId5"/>
    <p:sldId id="286" r:id="rId6"/>
    <p:sldId id="274" r:id="rId7"/>
    <p:sldId id="261" r:id="rId8"/>
    <p:sldId id="260" r:id="rId9"/>
    <p:sldId id="257" r:id="rId10"/>
    <p:sldId id="275" r:id="rId11"/>
    <p:sldId id="276" r:id="rId12"/>
    <p:sldId id="277" r:id="rId13"/>
    <p:sldId id="278" r:id="rId14"/>
    <p:sldId id="279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29" autoAdjust="0"/>
    <p:restoredTop sz="94660"/>
  </p:normalViewPr>
  <p:slideViewPr>
    <p:cSldViewPr>
      <p:cViewPr varScale="1">
        <p:scale>
          <a:sx n="65" d="100"/>
          <a:sy n="65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5A9E-A895-438D-8EE7-85BFF238B7A3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72725-C347-4DFB-A070-C04EC902B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72725-C347-4DFB-A070-C04EC902B5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72725-C347-4DFB-A070-C04EC902B5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72725-C347-4DFB-A070-C04EC902B5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72725-C347-4DFB-A070-C04EC902B5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3455F-E634-4DEA-B58E-47B06CC3BCE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F57188-EF82-4DA0-A59E-CCEA37A4B6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02" y="0"/>
            <a:ext cx="8643998" cy="107154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Rajeshwari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M.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Shettar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38" y="1428736"/>
            <a:ext cx="8623496" cy="521497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Associate  Professor, Department of  Commerce</a:t>
            </a:r>
          </a:p>
          <a:p>
            <a:pPr algn="ctr"/>
            <a:r>
              <a:rPr lang="en-US" sz="2400" dirty="0" err="1" smtClean="0"/>
              <a:t>Shri</a:t>
            </a:r>
            <a:r>
              <a:rPr lang="en-US" sz="2400" dirty="0" smtClean="0"/>
              <a:t> </a:t>
            </a:r>
            <a:r>
              <a:rPr lang="en-US" sz="2400" dirty="0" err="1" smtClean="0"/>
              <a:t>Hurakadli</a:t>
            </a:r>
            <a:r>
              <a:rPr lang="en-US" sz="2400" dirty="0" smtClean="0"/>
              <a:t>  </a:t>
            </a:r>
            <a:r>
              <a:rPr lang="en-US" sz="2400" dirty="0" err="1" smtClean="0"/>
              <a:t>Ajja</a:t>
            </a:r>
            <a:r>
              <a:rPr lang="en-US" sz="2400" dirty="0" smtClean="0"/>
              <a:t> </a:t>
            </a:r>
            <a:r>
              <a:rPr lang="en-US" sz="2400" dirty="0" err="1" smtClean="0"/>
              <a:t>Shikshana</a:t>
            </a:r>
            <a:r>
              <a:rPr lang="en-US" sz="2400" dirty="0" smtClean="0"/>
              <a:t> </a:t>
            </a:r>
            <a:r>
              <a:rPr lang="en-US" sz="2400" dirty="0" err="1" smtClean="0"/>
              <a:t>Samiti’s</a:t>
            </a:r>
            <a:endParaRPr lang="en-US" sz="2400" dirty="0" smtClean="0"/>
          </a:p>
          <a:p>
            <a:pPr algn="ctr"/>
            <a:r>
              <a:rPr lang="en-US" sz="2400" dirty="0" smtClean="0"/>
              <a:t>Smt. K. S. </a:t>
            </a:r>
            <a:r>
              <a:rPr lang="en-US" sz="2400" dirty="0" err="1" smtClean="0"/>
              <a:t>Jigalur</a:t>
            </a:r>
            <a:r>
              <a:rPr lang="en-US" sz="2400" dirty="0" smtClean="0"/>
              <a:t>  Arts and Dr. (Smt.) S. M. </a:t>
            </a:r>
            <a:r>
              <a:rPr lang="en-US" sz="2400" dirty="0" err="1" smtClean="0"/>
              <a:t>Sheshgiri</a:t>
            </a:r>
            <a:r>
              <a:rPr lang="en-US" sz="2400" dirty="0" smtClean="0"/>
              <a:t>  </a:t>
            </a:r>
          </a:p>
          <a:p>
            <a:pPr algn="ctr"/>
            <a:r>
              <a:rPr lang="en-US" sz="2400" dirty="0" smtClean="0"/>
              <a:t>Commerce College for Women , </a:t>
            </a:r>
          </a:p>
          <a:p>
            <a:pPr algn="ctr"/>
            <a:r>
              <a:rPr lang="en-US" sz="2400" dirty="0" err="1" smtClean="0"/>
              <a:t>Dharwad</a:t>
            </a:r>
            <a:r>
              <a:rPr lang="en-US" sz="2400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357694"/>
            <a:ext cx="2114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Copperplate Gothic Bold" pitchFamily="34" charset="0"/>
              </a:rPr>
              <a:t>PROBLEMS ON  INCIDENCE OF TAX</a:t>
            </a:r>
            <a:endParaRPr lang="en-US" sz="26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8579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Q. 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following information about the income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the previous year ending 31-3-2020.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 from business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Davangeri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Rs. 20,000.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from house property in India but received in Japan Rs. 15,000.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from house property in Germany but received in India Rs. 18,000.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Income from house property in India Rs. 20,000.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Salary received in India Rs. 12,000.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Contd.----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6)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Agriculture income in India Rs. 5,000.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7)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from Agriculture in Nepal Rs. 8,000.</a:t>
            </a:r>
          </a:p>
          <a:p>
            <a:pPr marL="514350" lvl="0" indent="-514350" algn="just">
              <a:lnSpc>
                <a:spcPct val="160000"/>
              </a:lnSpc>
              <a:buAutoNum type="arabicParenR" startAt="8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from business in Bangladesh being controlled by India </a:t>
            </a:r>
          </a:p>
          <a:p>
            <a:pPr marL="514350" lvl="0" indent="-514350"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Rs. 15,000.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9)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from business in Iran Rs. 8,000.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Dividend received from domestic company Rs. 10,000.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Dividend earned in Russia from a company there Rs. 12,000.</a:t>
            </a:r>
          </a:p>
          <a:p>
            <a:pPr lvl="0" algn="just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 untaxed foreign income brought into India Rs. 10,000.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his income for the assessment year 2020-21 if he is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 Resident (b) Not Ordinarily Resident and (c) Non Resident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latin typeface="Copperplate Gothic Bold" pitchFamily="34" charset="0"/>
              </a:rPr>
              <a:t>COMPUTATION OF TOTAL INCOME OF </a:t>
            </a:r>
            <a:br>
              <a:rPr lang="en-US" sz="2600" b="1" dirty="0" smtClean="0">
                <a:latin typeface="Copperplate Gothic Bold" pitchFamily="34" charset="0"/>
              </a:rPr>
            </a:br>
            <a:r>
              <a:rPr lang="en-US" sz="2600" b="1" dirty="0" smtClean="0">
                <a:latin typeface="Copperplate Gothic Bold" pitchFamily="34" charset="0"/>
              </a:rPr>
              <a:t>SHRI GANESH</a:t>
            </a:r>
            <a:endParaRPr lang="en-US" sz="2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the Assessment Year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the Previous Year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1928801"/>
          <a:ext cx="8644029" cy="4562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358"/>
                <a:gridCol w="4159018"/>
                <a:gridCol w="1285883"/>
                <a:gridCol w="1357322"/>
                <a:gridCol w="1214448"/>
              </a:tblGrid>
              <a:tr h="100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Sl. No.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Kinds of Income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Resident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Not Ordinarily Resident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Non Resident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Profit from business in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Davangeri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(Indian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20,000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Income from house property in India but received in Japan (Indian Income)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from house property in Germany but received in India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(Indian Income)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18,000</a:t>
                      </a:r>
                    </a:p>
                  </a:txBody>
                  <a:tcPr marL="68580" marR="68580" marT="0" marB="0"/>
                </a:tc>
              </a:tr>
              <a:tr h="52683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Income from house property in India (Indian Income)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256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Salary received in India 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Indian Income)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Contd.---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285730"/>
          <a:ext cx="8786845" cy="668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3"/>
                <a:gridCol w="4714908"/>
                <a:gridCol w="1143008"/>
                <a:gridCol w="1214446"/>
                <a:gridCol w="1143010"/>
              </a:tblGrid>
              <a:tr h="534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Agriculture income in India 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(Exempted)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8789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514350" algn="l"/>
                        </a:tabLst>
                        <a:defRPr/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from Agriculture in Nepal </a:t>
                      </a: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514350" algn="l"/>
                        </a:tabLst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(Foreign Income)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13465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from business in Bangladesh being controlled by India </a:t>
                      </a: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Foreign Income controlled by India)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885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Income from business in Iran 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Foreign Income)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8,000.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Dividend received from domestic company 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5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Dividend earned in Russia from a company there (Foreign Income)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12,000.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9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514350" algn="l"/>
                        </a:tabLst>
                        <a:defRPr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Past untaxed foreign income brought into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India 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(Exempted)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0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1,28,000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1,00,000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85,000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650085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Q. 2: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Following are the incomes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Venkatesh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previous year 2019-2020.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Dividend earned in America from a company there Rs. 20,000 out of which Rs. 5,000 was received in India.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 from Agriculture in Indonesia being invested there only Rs. 15,000.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 accrued in U.K. for services rendered in India Rs. 14,000.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Profit from business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Koppal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Rs. 10,000.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Salary received in India for services rendered in Canada Rs. 45,000.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on post office savings bank account Rs. 1,000.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Salary Rs. 50,000 credited to his account in London for his services in Bombay.</a:t>
            </a:r>
          </a:p>
          <a:p>
            <a:pPr marL="457200" lvl="0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 from business (controlled from India)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ShriLanka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Rs. 20,000 received there and remitted to India.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Compute his income for the assessment year 2020-21 if he is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(a) Resident (b) Not Ordinarily Resident and (c) Non Resident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COMPUTATION OF TOTAL INCOME OF SHRI VENKATESH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For the Assessment Year</a:t>
            </a:r>
            <a:endParaRPr lang="en-US" sz="2000" dirty="0" smtClean="0"/>
          </a:p>
          <a:p>
            <a:pPr algn="ctr">
              <a:buNone/>
            </a:pPr>
            <a:r>
              <a:rPr lang="en-US" sz="2000" b="1" dirty="0" smtClean="0"/>
              <a:t>For the Previous Year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0" y="1928803"/>
          <a:ext cx="8715440" cy="464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6"/>
                <a:gridCol w="4357718"/>
                <a:gridCol w="1214446"/>
                <a:gridCol w="1357322"/>
                <a:gridCol w="1214448"/>
              </a:tblGrid>
              <a:tr h="928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Sl. No.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Kinds of Income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Resident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Not Ordinarily Resident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Non Resident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47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Dividend earned in America from a company there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Received in India. (Indian Income)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Received in 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America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(Foreign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8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from Agriculture in Indonesia being invested there 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(Foreign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accrued in U.K. for services rendered in India (Indian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14,000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Profit from business in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Koppal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572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4312"/>
          <a:ext cx="9144000" cy="6635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5676"/>
                <a:gridCol w="4685386"/>
                <a:gridCol w="1284703"/>
                <a:gridCol w="1284703"/>
                <a:gridCol w="1133532"/>
              </a:tblGrid>
              <a:tr h="115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Salary received in India for services rendered in Canada (Indian Income)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45,000</a:t>
                      </a:r>
                    </a:p>
                  </a:txBody>
                  <a:tcPr marL="68580" marR="68580" marT="0" marB="0"/>
                </a:tc>
              </a:tr>
              <a:tr h="115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en-US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 on post office savings bank account </a:t>
                      </a: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(Exempted)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1733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en-US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Salary credited to his account in London for his services in </a:t>
                      </a: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Bombay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Indian Income)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50,000</a:t>
                      </a:r>
                    </a:p>
                  </a:txBody>
                  <a:tcPr marL="68580" marR="68580" marT="0" marB="0"/>
                </a:tc>
              </a:tr>
              <a:tr h="1733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en-US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Income from business (controlled from India) in </a:t>
                      </a:r>
                      <a:r>
                        <a:rPr lang="en-US" sz="2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ShriLanka</a:t>
                      </a: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received there and remitted to India</a:t>
                      </a: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(Foreign Income controlled from India)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577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endParaRPr lang="en-US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</a:t>
                      </a:r>
                      <a:endParaRPr lang="en-US" sz="22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1,74,000</a:t>
                      </a:r>
                      <a:endParaRPr lang="en-US" sz="22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1,44,000</a:t>
                      </a:r>
                      <a:endParaRPr lang="en-US" sz="22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1,24,000</a:t>
                      </a:r>
                      <a:endParaRPr lang="en-US" sz="22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 dirty="0" smtClean="0">
                <a:latin typeface="Copperplate Gothic Bold" pitchFamily="34" charset="0"/>
              </a:rPr>
              <a:t/>
            </a:r>
            <a:br>
              <a:rPr lang="en-US" sz="2900" b="1" dirty="0" smtClean="0">
                <a:latin typeface="Copperplate Gothic Bold" pitchFamily="34" charset="0"/>
              </a:rPr>
            </a:br>
            <a:r>
              <a:rPr lang="en-US" sz="2900" b="1" dirty="0" smtClean="0">
                <a:solidFill>
                  <a:srgbClr val="0070C0"/>
                </a:solidFill>
                <a:latin typeface="Copperplate Gothic Bold" pitchFamily="34" charset="0"/>
              </a:rPr>
              <a:t>RESIDENTIAL STATUS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786478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tax liability of each person is based upon his residential status.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Residential status of person depends upon the territorial connection of the person with this country i.e. the number of days he or she physically stayed in the country.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900" b="1" dirty="0" smtClean="0">
                <a:solidFill>
                  <a:srgbClr val="0070C0"/>
                </a:solidFill>
                <a:latin typeface="Copperplate Gothic Bold" pitchFamily="34" charset="0"/>
              </a:rPr>
              <a:t>CLASSIFICATION OF RESIDENTIAL STATUS:</a:t>
            </a:r>
            <a:endParaRPr lang="en-US" sz="29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1785918" y="1142984"/>
            <a:ext cx="6000792" cy="85725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Residential Status of An Individual</a:t>
            </a:r>
            <a:endParaRPr lang="en-US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rot="5400000">
            <a:off x="4572000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14546" y="2500306"/>
            <a:ext cx="50720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/>
          <p:cNvSpPr/>
          <p:nvPr/>
        </p:nvSpPr>
        <p:spPr>
          <a:xfrm>
            <a:off x="1357290" y="3000372"/>
            <a:ext cx="2357454" cy="100013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B050"/>
                </a:solidFill>
              </a:rPr>
              <a:t>Resident</a:t>
            </a:r>
            <a:endParaRPr lang="en-US" sz="2600" dirty="0" smtClean="0">
              <a:solidFill>
                <a:srgbClr val="00B05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036745" y="267810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108843" y="2678901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Flowchart: Alternate Process 19"/>
          <p:cNvSpPr/>
          <p:nvPr/>
        </p:nvSpPr>
        <p:spPr>
          <a:xfrm>
            <a:off x="5572132" y="3000372"/>
            <a:ext cx="2714644" cy="100013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B050"/>
                </a:solidFill>
              </a:rPr>
              <a:t>Non Resident</a:t>
            </a:r>
            <a:endParaRPr lang="en-US" sz="2600" dirty="0" smtClean="0">
              <a:solidFill>
                <a:srgbClr val="00B05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572794" y="22137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072464" y="42140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4500570"/>
            <a:ext cx="407196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893737" y="474980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964909" y="475060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357158" y="5072074"/>
            <a:ext cx="2857520" cy="1143008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B050"/>
                </a:solidFill>
              </a:rPr>
              <a:t>Ordinarily Resident 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3857620" y="5072074"/>
            <a:ext cx="3000396" cy="1143008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smtClean="0">
                <a:solidFill>
                  <a:srgbClr val="00B050"/>
                </a:solidFill>
              </a:rPr>
              <a:t>Not Ordinarily </a:t>
            </a:r>
            <a:r>
              <a:rPr lang="en-US" sz="2600" b="1" dirty="0" smtClean="0">
                <a:solidFill>
                  <a:srgbClr val="00B050"/>
                </a:solidFill>
              </a:rPr>
              <a:t>Resident</a:t>
            </a:r>
            <a:endParaRPr lang="en-US" sz="2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Copperplate Gothic Bold" pitchFamily="34" charset="0"/>
              </a:rPr>
              <a:t>CONDITIONS</a:t>
            </a:r>
            <a:endParaRPr lang="en-US" sz="26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215082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sz="9600" b="1" dirty="0" smtClean="0">
                <a:solidFill>
                  <a:srgbClr val="00B050"/>
                </a:solidFill>
                <a:latin typeface="Copperplate Gothic Bold" pitchFamily="34" charset="0"/>
                <a:cs typeface="Times New Roman" pitchFamily="18" charset="0"/>
              </a:rPr>
              <a:t>BASIC CONDITION</a:t>
            </a:r>
            <a:endParaRPr lang="en-US" sz="9600" dirty="0" smtClean="0">
              <a:solidFill>
                <a:srgbClr val="00B050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Staying in India for at least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182 days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the current previous year.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OR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Staying in India for at least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60 days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the current previous year and at least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365 days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during the last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previous years immediately preceding the current previous year.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en-US" sz="9600" b="1" dirty="0" smtClean="0">
                <a:solidFill>
                  <a:srgbClr val="00B050"/>
                </a:solidFill>
                <a:latin typeface="Copperplate Gothic Bold" pitchFamily="34" charset="0"/>
                <a:cs typeface="Times New Roman" pitchFamily="18" charset="0"/>
              </a:rPr>
              <a:t>ADDITIONAL CONDITIONS</a:t>
            </a:r>
            <a:endParaRPr lang="en-US" sz="9600" dirty="0" smtClean="0">
              <a:solidFill>
                <a:srgbClr val="00B050"/>
              </a:solidFill>
              <a:latin typeface="Copperplate Gothic Bold" pitchFamily="34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Staying in India for at least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year out of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previous years immediately preceding the current previous year. </a:t>
            </a:r>
          </a:p>
          <a:p>
            <a:pPr lvl="0"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Staying in India for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730 days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out of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previous years immediately preceding the current previous year.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Contd.----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21510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pperplate Gothic Bold" pitchFamily="34" charset="0"/>
              </a:rPr>
              <a:t>RESIDENT (R)</a:t>
            </a:r>
            <a:endParaRPr lang="en-US" sz="2800" dirty="0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Fulfillment of the Basic Condition.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Fulfillment of both of the Additional Conditions.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pperplate Gothic Bold" pitchFamily="34" charset="0"/>
              </a:rPr>
              <a:t>NOT ORDINARILY RESIDENT (NOR)</a:t>
            </a:r>
            <a:endParaRPr lang="en-US" sz="2800" dirty="0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Fulfillment of the Basic Condition.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 fulfillment of the Additional Conditions.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pperplate Gothic Bold" pitchFamily="34" charset="0"/>
              </a:rPr>
              <a:t>NON RESIDENT  (NR)</a:t>
            </a:r>
            <a:endParaRPr lang="en-US" sz="2800" dirty="0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 fulfillment of the Basic Condition itself.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Fulfillment or Non fulfillment of the Additional Conditions.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opperplate Gothic Bold" pitchFamily="34" charset="0"/>
              </a:rPr>
              <a:t>INCIDENCE OF TAX AND TAX LIABILITY</a:t>
            </a:r>
            <a:endParaRPr lang="en-US" sz="32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0007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INCIDENCE OF TAX: MEANING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Incidence of tax means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Burden of Tax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depends on the residential status of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assessee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Incidence of tax and residential status are closely related.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case of direct tax incidence of tax is on the payer of tax.</a:t>
            </a:r>
          </a:p>
          <a:p>
            <a:pPr>
              <a:lnSpc>
                <a:spcPct val="17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TAX  LIABILITY: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RESIDENT: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Total Income =All types of Indian Income + All types of Foreign Income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Contd.-----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2935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ORDINARILY RESIDENT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Total Income = All types of Indian Income + Certain types of Foreign Income which are controlled from India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 RESIDENT: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Total Income = All types of Indian Income only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shows Tax Liability is comparatively More in case of Resident, Less in case of Not Ordinarily Resident and Least in case of Non Resident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143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Copperplate Gothic Bold" pitchFamily="34" charset="0"/>
              </a:rPr>
              <a:t>CLASSIFICATION  OF INCOME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Income: Meaning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Received in India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Earned In India or Outside India.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Earned in India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Received In India or Outside India.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Foreign Income: Meaning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both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Earned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Received Outside India</a:t>
            </a:r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500430" y="857232"/>
            <a:ext cx="2286016" cy="42862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pperplate Gothic Bold" pitchFamily="34" charset="0"/>
              </a:rPr>
              <a:t>INCOME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4464843" y="14644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14480" y="1571612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Alternate Process 9"/>
          <p:cNvSpPr/>
          <p:nvPr/>
        </p:nvSpPr>
        <p:spPr>
          <a:xfrm>
            <a:off x="1214414" y="2000240"/>
            <a:ext cx="2357454" cy="571504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Income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572398" y="171369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7215206" y="1714488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Alternate Process 14"/>
          <p:cNvSpPr/>
          <p:nvPr/>
        </p:nvSpPr>
        <p:spPr>
          <a:xfrm>
            <a:off x="5500694" y="2000240"/>
            <a:ext cx="2357454" cy="571504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Foreign Income</a:t>
            </a:r>
            <a:endParaRPr lang="en-US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29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70C0"/>
                </a:solidFill>
                <a:latin typeface="Copperplate Gothic Bold" pitchFamily="34" charset="0"/>
              </a:rPr>
              <a:t>COMPUTATION OF TOTAL INCOME OF AN ASSESSEE</a:t>
            </a:r>
            <a:endParaRPr lang="en-US" sz="26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the Assessment Year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the Previous Year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143116"/>
          <a:ext cx="8644000" cy="4500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  <a:gridCol w="3857652"/>
                <a:gridCol w="1428760"/>
                <a:gridCol w="1357322"/>
                <a:gridCol w="1143010"/>
              </a:tblGrid>
              <a:tr h="1125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Sl. No.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Kinds of Income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Resident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Ordinarily Resident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 Resident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5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Indian Income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5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Foreign Income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Not 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Not 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5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51435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Foreign Income controlled from India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Not Taxable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1257</Words>
  <Application>Microsoft Office PowerPoint</Application>
  <PresentationFormat>On-screen Show (4:3)</PresentationFormat>
  <Paragraphs>267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Dr. Rajeshwari  M. Shettar</vt:lpstr>
      <vt:lpstr> RESIDENTIAL STATUS</vt:lpstr>
      <vt:lpstr> CLASSIFICATION OF RESIDENTIAL STATUS:</vt:lpstr>
      <vt:lpstr>CONDITIONS</vt:lpstr>
      <vt:lpstr>Contd.----</vt:lpstr>
      <vt:lpstr>INCIDENCE OF TAX AND TAX LIABILITY</vt:lpstr>
      <vt:lpstr>Contd.-----</vt:lpstr>
      <vt:lpstr>          CLASSIFICATION  OF INCOME</vt:lpstr>
      <vt:lpstr>COMPUTATION OF TOTAL INCOME OF AN ASSESSEE</vt:lpstr>
      <vt:lpstr>PROBLEMS ON  INCIDENCE OF TAX</vt:lpstr>
      <vt:lpstr>Contd.----</vt:lpstr>
      <vt:lpstr>COMPUTATION OF TOTAL INCOME OF  SHRI GANESH</vt:lpstr>
      <vt:lpstr>Contd.---</vt:lpstr>
      <vt:lpstr>Slide 14</vt:lpstr>
      <vt:lpstr>COMPUTATION OF TOTAL INCOME OF SHRI VENKATESH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Shettar</dc:creator>
  <cp:lastModifiedBy>Shettar</cp:lastModifiedBy>
  <cp:revision>166</cp:revision>
  <dcterms:created xsi:type="dcterms:W3CDTF">2020-05-02T13:15:21Z</dcterms:created>
  <dcterms:modified xsi:type="dcterms:W3CDTF">2022-10-04T16:58:18Z</dcterms:modified>
</cp:coreProperties>
</file>